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7" r:id="rId1"/>
  </p:sldMasterIdLst>
  <p:sldIdLst>
    <p:sldId id="256" r:id="rId2"/>
    <p:sldId id="257" r:id="rId3"/>
    <p:sldId id="258" r:id="rId4"/>
    <p:sldId id="259" r:id="rId5"/>
  </p:sldIdLst>
  <p:sldSz cx="12192000" cy="6858000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63B55-43D0-41C0-9F70-7920508D7FA8}" type="datetimeFigureOut">
              <a:rPr lang="cs-CZ" smtClean="0"/>
              <a:t>12.01.2024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39B9D-4291-41E3-98A1-B4D912F776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7547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63B55-43D0-41C0-9F70-7920508D7FA8}" type="datetimeFigureOut">
              <a:rPr lang="cs-CZ" smtClean="0"/>
              <a:t>12.01.2024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39B9D-4291-41E3-98A1-B4D912F776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2825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63B55-43D0-41C0-9F70-7920508D7FA8}" type="datetimeFigureOut">
              <a:rPr lang="cs-CZ" smtClean="0"/>
              <a:t>12.01.2024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39B9D-4291-41E3-98A1-B4D912F776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3565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63B55-43D0-41C0-9F70-7920508D7FA8}" type="datetimeFigureOut">
              <a:rPr lang="cs-CZ" smtClean="0"/>
              <a:t>12.01.2024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39B9D-4291-41E3-98A1-B4D912F776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1735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63B55-43D0-41C0-9F70-7920508D7FA8}" type="datetimeFigureOut">
              <a:rPr lang="cs-CZ" smtClean="0"/>
              <a:t>12.01.2024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39B9D-4291-41E3-98A1-B4D912F776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522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63B55-43D0-41C0-9F70-7920508D7FA8}" type="datetimeFigureOut">
              <a:rPr lang="cs-CZ" smtClean="0"/>
              <a:t>12.01.2024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39B9D-4291-41E3-98A1-B4D912F776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9720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63B55-43D0-41C0-9F70-7920508D7FA8}" type="datetimeFigureOut">
              <a:rPr lang="cs-CZ" smtClean="0"/>
              <a:t>12.01.2024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39B9D-4291-41E3-98A1-B4D912F776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1638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63B55-43D0-41C0-9F70-7920508D7FA8}" type="datetimeFigureOut">
              <a:rPr lang="cs-CZ" smtClean="0"/>
              <a:t>12.01.2024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39B9D-4291-41E3-98A1-B4D912F776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0886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63B55-43D0-41C0-9F70-7920508D7FA8}" type="datetimeFigureOut">
              <a:rPr lang="cs-CZ" smtClean="0"/>
              <a:t>12.01.2024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39B9D-4291-41E3-98A1-B4D912F776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0187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63B55-43D0-41C0-9F70-7920508D7FA8}" type="datetimeFigureOut">
              <a:rPr lang="cs-CZ" smtClean="0"/>
              <a:t>12.01.2024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39B9D-4291-41E3-98A1-B4D912F776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1866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63B55-43D0-41C0-9F70-7920508D7FA8}" type="datetimeFigureOut">
              <a:rPr lang="cs-CZ" smtClean="0"/>
              <a:t>12.01.2024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39B9D-4291-41E3-98A1-B4D912F776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1958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63B55-43D0-41C0-9F70-7920508D7FA8}" type="datetimeFigureOut">
              <a:rPr lang="cs-CZ" smtClean="0"/>
              <a:t>12.01.2024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39B9D-4291-41E3-98A1-B4D912F776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0433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1324F0-E1FA-A11D-228B-1F5CE43866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10CA47D-2152-ABEB-33B4-D982E1E156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D4434BB-B0C7-7C49-71DE-6192B2B5CC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811" y="1298600"/>
            <a:ext cx="11322377" cy="3735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403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F5DFB02E-FFB1-1DC5-3621-CEFA6D36719F}"/>
              </a:ext>
            </a:extLst>
          </p:cNvPr>
          <p:cNvSpPr txBox="1"/>
          <p:nvPr/>
        </p:nvSpPr>
        <p:spPr>
          <a:xfrm>
            <a:off x="490538" y="491445"/>
            <a:ext cx="10578435" cy="5911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0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 jsou semínkovny a jak fungují</a:t>
            </a:r>
          </a:p>
          <a:p>
            <a:pPr>
              <a:lnSpc>
                <a:spcPts val="2000"/>
              </a:lnSpc>
            </a:pPr>
            <a:endParaRPr lang="cs-CZ" sz="20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2000"/>
              </a:lnSpc>
              <a:spcBef>
                <a:spcPts val="50"/>
              </a:spcBef>
              <a:spcAft>
                <a:spcPts val="50"/>
              </a:spcAft>
              <a:buFont typeface="Wingdings" panose="05000000000000000000" pitchFamily="2" charset="2"/>
              <a:buChar char="v"/>
            </a:pPr>
            <a:r>
              <a:rPr lang="cs-CZ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Semínkovna</a:t>
            </a:r>
            <a:r>
              <a:rPr lang="cs-CZ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je místo pro bezplatnou výměnu semínek.</a:t>
            </a:r>
          </a:p>
          <a:p>
            <a:pPr marL="180000" indent="-180000">
              <a:lnSpc>
                <a:spcPts val="2000"/>
              </a:lnSpc>
              <a:spcBef>
                <a:spcPts val="50"/>
              </a:spcBef>
              <a:spcAft>
                <a:spcPts val="50"/>
              </a:spcAft>
              <a:buFont typeface="Wingdings" panose="05000000000000000000" pitchFamily="2" charset="2"/>
              <a:buChar char="v"/>
            </a:pPr>
            <a:endParaRPr lang="cs-CZ" sz="20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2000"/>
              </a:lnSpc>
              <a:spcBef>
                <a:spcPts val="50"/>
              </a:spcBef>
              <a:spcAft>
                <a:spcPts val="50"/>
              </a:spcAft>
              <a:buFont typeface="Wingdings" panose="05000000000000000000" pitchFamily="2" charset="2"/>
              <a:buChar char="v"/>
            </a:pPr>
            <a:r>
              <a:rPr lang="cs-CZ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Účelem </a:t>
            </a:r>
            <a:r>
              <a:rPr lang="cs-CZ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semínkovny</a:t>
            </a:r>
            <a:r>
              <a:rPr lang="cs-CZ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je umožnit bezplatnou výměnu a sdílení osiva, nejen toho koupeného v obchodech, ale i neobvyklých, zvláštních nebo místních odrůd zeleniny nebo květin. </a:t>
            </a:r>
          </a:p>
          <a:p>
            <a:pPr marL="342900" indent="-342900">
              <a:lnSpc>
                <a:spcPts val="2000"/>
              </a:lnSpc>
              <a:spcBef>
                <a:spcPts val="50"/>
              </a:spcBef>
              <a:spcAft>
                <a:spcPts val="50"/>
              </a:spcAft>
              <a:buFont typeface="Wingdings" panose="05000000000000000000" pitchFamily="2" charset="2"/>
              <a:buChar char="v"/>
            </a:pPr>
            <a:endParaRPr lang="cs-CZ" sz="20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ts val="2000"/>
              </a:lnSpc>
              <a:spcBef>
                <a:spcPts val="50"/>
              </a:spcBef>
              <a:spcAft>
                <a:spcPts val="50"/>
              </a:spcAft>
              <a:buFont typeface="Wingdings" panose="05000000000000000000" pitchFamily="2" charset="2"/>
              <a:buChar char="v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dnešní době přebytku se zdá tato snaha zbytečná – ovšem semena z velkých produkcí v mnoha případech ani nepochází z České Republiky  a dovážejí se k nám. Proto je možné že semena, která si jeden rok zasadíte již další rok neseženete. A tím, že spousta semen je tzv. hybridních (F1), nezískáte jejich semenařením stejné plody, jako ze zakoupeného osiva. </a:t>
            </a:r>
          </a:p>
          <a:p>
            <a:pPr marL="285750" indent="-285750">
              <a:lnSpc>
                <a:spcPts val="2000"/>
              </a:lnSpc>
              <a:spcBef>
                <a:spcPts val="50"/>
              </a:spcBef>
              <a:spcAft>
                <a:spcPts val="50"/>
              </a:spcAft>
              <a:buFont typeface="Wingdings" panose="05000000000000000000" pitchFamily="2" charset="2"/>
              <a:buChar char="v"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ts val="2000"/>
              </a:lnSpc>
              <a:spcBef>
                <a:spcPts val="50"/>
              </a:spcBef>
              <a:spcAft>
                <a:spcPts val="50"/>
              </a:spcAft>
              <a:buFont typeface="Wingdings" panose="05000000000000000000" pitchFamily="2" charset="2"/>
              <a:buChar char="v"/>
            </a:pP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Semínkovna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tedy dobrým způsobem jak pro získání, tak pro šíření ať již starých, či krajových odrůd.</a:t>
            </a:r>
          </a:p>
          <a:p>
            <a:pPr marL="285750" indent="-285750">
              <a:lnSpc>
                <a:spcPts val="2000"/>
              </a:lnSpc>
              <a:spcBef>
                <a:spcPts val="50"/>
              </a:spcBef>
              <a:spcAft>
                <a:spcPts val="50"/>
              </a:spcAft>
              <a:buFont typeface="Wingdings" panose="05000000000000000000" pitchFamily="2" charset="2"/>
              <a:buChar char="v"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ts val="2000"/>
              </a:lnSpc>
              <a:spcBef>
                <a:spcPts val="50"/>
              </a:spcBef>
              <a:spcAft>
                <a:spcPts val="50"/>
              </a:spcAft>
              <a:buFont typeface="Wingdings" panose="05000000000000000000" pitchFamily="2" charset="2"/>
              <a:buChar char="v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Dalším benefitem sázení semen z Vašeho okolí je adaptace semínka na dané prostředí, </a:t>
            </a:r>
          </a:p>
          <a:p>
            <a:pPr>
              <a:lnSpc>
                <a:spcPts val="2000"/>
              </a:lnSpc>
              <a:spcBef>
                <a:spcPts val="50"/>
              </a:spcBef>
              <a:spcAft>
                <a:spcPts val="50"/>
              </a:spcAft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což se u semínek z teplého klimatu v Čechách jen tak nenastane. </a:t>
            </a:r>
          </a:p>
          <a:p>
            <a:pPr marL="285750" indent="-285750">
              <a:lnSpc>
                <a:spcPts val="2000"/>
              </a:lnSpc>
              <a:spcBef>
                <a:spcPts val="50"/>
              </a:spcBef>
              <a:spcAft>
                <a:spcPts val="50"/>
              </a:spcAft>
              <a:buFont typeface="Wingdings" panose="05000000000000000000" pitchFamily="2" charset="2"/>
              <a:buChar char="v"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ts val="2000"/>
              </a:lnSpc>
              <a:spcBef>
                <a:spcPts val="50"/>
              </a:spcBef>
              <a:spcAft>
                <a:spcPts val="50"/>
              </a:spcAft>
              <a:buFont typeface="Wingdings" panose="05000000000000000000" pitchFamily="2" charset="2"/>
              <a:buChar char="v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Hýčkejte si proto své ověřené odrůdy a podělte se o ně. Ne vždy se zahradní sezóna vyvede a jistě oceníte, že se k Vám Vaše odrůda vrátí – jen z jiné zahrádky.</a:t>
            </a:r>
          </a:p>
        </p:txBody>
      </p:sp>
      <p:pic>
        <p:nvPicPr>
          <p:cNvPr id="10" name="Zástupný obsah 9" descr="Otevřená ruka s rostlinou se souvislou výplní">
            <a:extLst>
              <a:ext uri="{FF2B5EF4-FFF2-40B4-BE49-F238E27FC236}">
                <a16:creationId xmlns:a16="http://schemas.microsoft.com/office/drawing/2014/main" id="{6E713CAF-80DB-CC30-63DA-C858B7BDEB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5827" y="358335"/>
            <a:ext cx="914400" cy="914400"/>
          </a:xfr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09D01FF6-8ADF-42EF-51F1-5290749F23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30848" y="491445"/>
            <a:ext cx="695325" cy="1228725"/>
          </a:xfrm>
          <a:prstGeom prst="rect">
            <a:avLst/>
          </a:prstGeom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01A5B6C5-EEBD-8A87-F7C0-D2269E976E5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15831" y="4341231"/>
            <a:ext cx="1210342" cy="1251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934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69D3A5-5A28-8E1A-6797-AC1613CDD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5752"/>
          </a:xfrm>
        </p:spPr>
        <p:txBody>
          <a:bodyPr>
            <a:normAutofit/>
          </a:bodyPr>
          <a:lstStyle/>
          <a:p>
            <a:pPr algn="ctr"/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  Pravidla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semínkovny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&amp;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3580E8-B50C-A061-1FFF-00851A052B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7567"/>
            <a:ext cx="10515600" cy="5373612"/>
          </a:xfrm>
        </p:spPr>
        <p:txBody>
          <a:bodyPr>
            <a:normAutofit/>
          </a:bodyPr>
          <a:lstStyle/>
          <a:p>
            <a:pPr algn="l">
              <a:lnSpc>
                <a:spcPts val="2000"/>
              </a:lnSpc>
              <a:buFont typeface="Wingdings" panose="05000000000000000000" pitchFamily="2" charset="2"/>
              <a:buChar char="v"/>
            </a:pPr>
            <a:r>
              <a:rPr lang="cs-CZ" sz="20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sz="2000" b="0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semínkovny</a:t>
            </a:r>
            <a:r>
              <a:rPr lang="cs-CZ" sz="20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z principu </a:t>
            </a:r>
            <a:r>
              <a:rPr lang="cs-CZ" sz="2000" b="1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nepatří</a:t>
            </a:r>
            <a:r>
              <a:rPr lang="cs-CZ" sz="20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 semínka získaná z </a:t>
            </a:r>
            <a:r>
              <a:rPr lang="cs-CZ" sz="2000" b="1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F1 hybridních rostlin </a:t>
            </a:r>
            <a:r>
              <a:rPr lang="cs-CZ" sz="20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cs-CZ" sz="200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kupovaných sáčků</a:t>
            </a:r>
            <a:r>
              <a:rPr lang="cs-CZ" sz="20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vlastní sklizně či semínka získaná z kupované zeleniny. </a:t>
            </a:r>
          </a:p>
          <a:p>
            <a:pPr algn="l">
              <a:lnSpc>
                <a:spcPts val="2000"/>
              </a:lnSpc>
              <a:buFont typeface="Wingdings" panose="05000000000000000000" pitchFamily="2" charset="2"/>
              <a:buChar char="v"/>
            </a:pPr>
            <a:endParaRPr lang="cs-CZ" sz="2000" b="0" i="0" dirty="0">
              <a:solidFill>
                <a:srgbClr val="2222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ts val="2000"/>
              </a:lnSpc>
              <a:buFont typeface="Wingdings" panose="05000000000000000000" pitchFamily="2" charset="2"/>
              <a:buChar char="v"/>
            </a:pPr>
            <a:r>
              <a:rPr lang="cs-CZ" sz="20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sz="2000" b="0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semínkovny</a:t>
            </a:r>
            <a:r>
              <a:rPr lang="cs-CZ" sz="20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nepatří</a:t>
            </a:r>
            <a:r>
              <a:rPr lang="cs-CZ" sz="20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semínka rostlin, které se v naší přírodě chovají </a:t>
            </a:r>
            <a:r>
              <a:rPr lang="cs-CZ" sz="2000" b="1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invazivně</a:t>
            </a:r>
            <a:r>
              <a:rPr lang="cs-CZ" sz="20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(viz. křídlatka apod.), dále semínka </a:t>
            </a:r>
            <a:r>
              <a:rPr lang="cs-CZ" sz="2000" b="1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zákonem chráněných druhů</a:t>
            </a:r>
            <a:r>
              <a:rPr lang="cs-CZ" sz="20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či semínka rostlin, jejichž držení je nějakým způsobem upraveno zákonem</a:t>
            </a:r>
            <a:r>
              <a:rPr lang="cs-CZ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(marihuana).</a:t>
            </a:r>
          </a:p>
          <a:p>
            <a:pPr algn="l">
              <a:lnSpc>
                <a:spcPts val="2000"/>
              </a:lnSpc>
              <a:buFont typeface="Wingdings" panose="05000000000000000000" pitchFamily="2" charset="2"/>
              <a:buChar char="v"/>
            </a:pPr>
            <a:endParaRPr lang="cs-CZ" sz="20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ts val="2000"/>
              </a:lnSpc>
              <a:buFont typeface="Wingdings" panose="05000000000000000000" pitchFamily="2" charset="2"/>
              <a:buChar char="v"/>
            </a:pPr>
            <a:r>
              <a:rPr lang="cs-CZ" sz="20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Nesdílejte semínka registrovaných odrůd</a:t>
            </a:r>
            <a:r>
              <a:rPr lang="cs-CZ" sz="20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tím byste mohli porušit autorská práva toho, kdo si danou odrůdu registroval. </a:t>
            </a:r>
          </a:p>
          <a:p>
            <a:pPr algn="l">
              <a:lnSpc>
                <a:spcPts val="2000"/>
              </a:lnSpc>
              <a:buFont typeface="Wingdings" panose="05000000000000000000" pitchFamily="2" charset="2"/>
              <a:buChar char="v"/>
            </a:pPr>
            <a:endParaRPr lang="cs-CZ" sz="2000" b="0" i="0" dirty="0">
              <a:solidFill>
                <a:srgbClr val="2222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ts val="2000"/>
              </a:lnSpc>
              <a:buFont typeface="Wingdings" panose="05000000000000000000" pitchFamily="2" charset="2"/>
              <a:buChar char="v"/>
            </a:pPr>
            <a:r>
              <a:rPr lang="cs-CZ" sz="20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Ideální je osivo z odrůd, které dlouhodobě semenaříte vy nebo někdo, koho znáte, semínka zeleniny, letniček či bylinek. </a:t>
            </a:r>
          </a:p>
          <a:p>
            <a:pPr algn="l">
              <a:lnSpc>
                <a:spcPts val="2000"/>
              </a:lnSpc>
              <a:buFont typeface="Wingdings" panose="05000000000000000000" pitchFamily="2" charset="2"/>
              <a:buChar char="v"/>
            </a:pPr>
            <a:endParaRPr lang="cs-CZ" sz="2000" b="0" i="0" dirty="0">
              <a:solidFill>
                <a:srgbClr val="2222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ts val="2000"/>
              </a:lnSpc>
              <a:buFont typeface="Wingdings" panose="05000000000000000000" pitchFamily="2" charset="2"/>
              <a:buChar char="v"/>
            </a:pPr>
            <a:r>
              <a:rPr lang="cs-CZ" sz="20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Vezměte si vždy jen tolik, kolik opravdu využijete.	</a:t>
            </a:r>
          </a:p>
          <a:p>
            <a:pPr algn="l">
              <a:lnSpc>
                <a:spcPts val="2000"/>
              </a:lnSpc>
              <a:buFont typeface="Wingdings" panose="05000000000000000000" pitchFamily="2" charset="2"/>
              <a:buChar char="v"/>
            </a:pPr>
            <a:endParaRPr lang="cs-CZ" sz="2000" b="0" i="0" dirty="0">
              <a:solidFill>
                <a:srgbClr val="2222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2000"/>
              </a:lnSpc>
            </a:pPr>
            <a:endParaRPr lang="cs-CZ" sz="2000" dirty="0"/>
          </a:p>
        </p:txBody>
      </p:sp>
      <p:pic>
        <p:nvPicPr>
          <p:cNvPr id="4" name="Zástupný obsah 9" descr="Otevřená ruka s rostlinou se souvislou výplní">
            <a:extLst>
              <a:ext uri="{FF2B5EF4-FFF2-40B4-BE49-F238E27FC236}">
                <a16:creationId xmlns:a16="http://schemas.microsoft.com/office/drawing/2014/main" id="{80EBE39D-E2E8-8CA7-B6CD-44609C9973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66216" y="285802"/>
            <a:ext cx="914400" cy="914400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EFB7E461-54B3-8144-93A2-292386758F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78121" y="365126"/>
            <a:ext cx="695325" cy="1228725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3DDF4377-2522-59F0-090A-0568FD655B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63104" y="4944735"/>
            <a:ext cx="1210342" cy="1251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871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9FEE8D-4A5F-9EAB-1758-14A37742DF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4712"/>
            <a:ext cx="9860280" cy="5052251"/>
          </a:xfrm>
        </p:spPr>
        <p:txBody>
          <a:bodyPr>
            <a:normAutofit/>
          </a:bodyPr>
          <a:lstStyle/>
          <a:p>
            <a:pPr algn="l">
              <a:lnSpc>
                <a:spcPts val="2000"/>
              </a:lnSpc>
              <a:buFont typeface="Wingdings" panose="05000000000000000000" pitchFamily="2" charset="2"/>
              <a:buChar char="v"/>
            </a:pPr>
            <a:endParaRPr lang="cs-CZ" sz="2200" b="0" i="0" dirty="0">
              <a:solidFill>
                <a:srgbClr val="2222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ts val="2000"/>
              </a:lnSpc>
              <a:buFont typeface="Wingdings" panose="05000000000000000000" pitchFamily="2" charset="2"/>
              <a:buChar char="v"/>
            </a:pPr>
            <a:r>
              <a:rPr lang="cs-CZ" sz="20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Je dobré semínka vhodným způsobem </a:t>
            </a:r>
            <a:r>
              <a:rPr lang="cs-CZ" sz="2000" b="1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nasáčkovat</a:t>
            </a:r>
            <a:r>
              <a:rPr lang="cs-CZ" sz="20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(použít můžete papírové sáčky, recyklovat obálky, složit si sáčky ze starých novin ap., použít igelitové sáčky…) a zejména </a:t>
            </a:r>
            <a:r>
              <a:rPr lang="cs-CZ" sz="2000" b="1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popsat</a:t>
            </a:r>
            <a:r>
              <a:rPr lang="cs-CZ" sz="20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</a:p>
          <a:p>
            <a:pPr algn="l">
              <a:lnSpc>
                <a:spcPts val="2000"/>
              </a:lnSpc>
              <a:buFont typeface="Wingdings" panose="05000000000000000000" pitchFamily="2" charset="2"/>
              <a:buChar char="v"/>
            </a:pPr>
            <a:endParaRPr lang="cs-CZ" sz="20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ts val="2000"/>
              </a:lnSpc>
              <a:buFont typeface="Wingdings" panose="05000000000000000000" pitchFamily="2" charset="2"/>
              <a:buChar char="v"/>
            </a:pPr>
            <a:r>
              <a:rPr lang="cs-CZ" sz="2000" b="1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Vždy by měl být uveden název rostliny, popřípadě odrůdy, místo a datum sklizně.</a:t>
            </a:r>
          </a:p>
          <a:p>
            <a:pPr algn="l">
              <a:lnSpc>
                <a:spcPts val="2000"/>
              </a:lnSpc>
              <a:buFont typeface="Wingdings" panose="05000000000000000000" pitchFamily="2" charset="2"/>
              <a:buChar char="v"/>
            </a:pPr>
            <a:endParaRPr lang="cs-CZ" sz="2000" b="1" i="0" dirty="0">
              <a:solidFill>
                <a:srgbClr val="2222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ts val="2000"/>
              </a:lnSpc>
              <a:buFont typeface="Wingdings" panose="05000000000000000000" pitchFamily="2" charset="2"/>
              <a:buChar char="v"/>
            </a:pPr>
            <a:r>
              <a:rPr lang="cs-CZ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Je možné zde sdílet také přebytky pokojových rostlin, sazenic či odkopků apod. </a:t>
            </a:r>
          </a:p>
          <a:p>
            <a:pPr algn="l">
              <a:lnSpc>
                <a:spcPts val="2000"/>
              </a:lnSpc>
              <a:buFont typeface="Wingdings" panose="05000000000000000000" pitchFamily="2" charset="2"/>
              <a:buChar char="v"/>
            </a:pPr>
            <a:endParaRPr lang="cs-CZ" sz="2000" b="0" i="0" dirty="0">
              <a:solidFill>
                <a:srgbClr val="2222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ts val="2000"/>
              </a:lnSpc>
              <a:buFont typeface="Wingdings" panose="05000000000000000000" pitchFamily="2" charset="2"/>
              <a:buChar char="v"/>
            </a:pPr>
            <a:r>
              <a:rPr lang="cs-CZ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 zajištění stálých vlastností dané odrůdy je ovšem potřeba dodržovat semenářské postupy. Nejdůležitější je však dodržovat izolační vzdálenosti odrůd, aby nedocházelo ke sprášení</a:t>
            </a:r>
          </a:p>
          <a:p>
            <a:pPr algn="l">
              <a:lnSpc>
                <a:spcPts val="2000"/>
              </a:lnSpc>
              <a:buFont typeface="Wingdings" panose="05000000000000000000" pitchFamily="2" charset="2"/>
              <a:buChar char="v"/>
            </a:pPr>
            <a:endParaRPr lang="cs-CZ" sz="2000" b="0" i="0" dirty="0">
              <a:solidFill>
                <a:srgbClr val="2222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ts val="2000"/>
              </a:lnSpc>
              <a:buFont typeface="Wingdings" panose="05000000000000000000" pitchFamily="2" charset="2"/>
              <a:buChar char="v"/>
            </a:pPr>
            <a:r>
              <a:rPr lang="cs-CZ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Prosím ale o udržování čistoty a všeho s mírou – raději doneste menší množství a postupně doplňujte, než aby se dary přírody povalovaly po zemi.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9C25408-FBAD-34D1-367D-144F6985A6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9450" y="2726244"/>
            <a:ext cx="1210342" cy="1251395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0F2F2AEE-14B7-2C78-DA71-42D765A14857}"/>
              </a:ext>
            </a:extLst>
          </p:cNvPr>
          <p:cNvSpPr txBox="1"/>
          <p:nvPr/>
        </p:nvSpPr>
        <p:spPr>
          <a:xfrm>
            <a:off x="902208" y="526920"/>
            <a:ext cx="9937336" cy="7665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cs-CZ" sz="4000" b="1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Jak tedy semínka do </a:t>
            </a:r>
            <a:r>
              <a:rPr lang="cs-CZ" sz="4000" b="1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semínkovny</a:t>
            </a:r>
            <a:r>
              <a:rPr lang="cs-CZ" sz="4000" b="1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připravit? </a:t>
            </a:r>
          </a:p>
        </p:txBody>
      </p:sp>
      <p:pic>
        <p:nvPicPr>
          <p:cNvPr id="6" name="Zástupný obsah 9" descr="Otevřená ruka s rostlinou se souvislou výplní">
            <a:extLst>
              <a:ext uri="{FF2B5EF4-FFF2-40B4-BE49-F238E27FC236}">
                <a16:creationId xmlns:a16="http://schemas.microsoft.com/office/drawing/2014/main" id="{72E025A8-5B43-AD49-39E0-BA192A063E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375392" y="5262563"/>
            <a:ext cx="914400" cy="91440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BEA2633C-984D-9364-24A5-B96FFF21A89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94467" y="583596"/>
            <a:ext cx="695325" cy="122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4689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458</TotalTime>
  <Words>442</Words>
  <Application>Microsoft Office PowerPoint</Application>
  <PresentationFormat>Širokoúhlá obrazovka</PresentationFormat>
  <Paragraphs>35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Wingdings</vt:lpstr>
      <vt:lpstr>Motiv Office</vt:lpstr>
      <vt:lpstr>Prezentace aplikace PowerPoint</vt:lpstr>
      <vt:lpstr>Prezentace aplikace PowerPoint</vt:lpstr>
      <vt:lpstr>&amp;  Pravidla semínkovny  &amp;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Běle TZB</dc:creator>
  <cp:lastModifiedBy>Běle TZB</cp:lastModifiedBy>
  <cp:revision>4</cp:revision>
  <cp:lastPrinted>2024-01-12T14:56:51Z</cp:lastPrinted>
  <dcterms:created xsi:type="dcterms:W3CDTF">2024-01-11T20:52:24Z</dcterms:created>
  <dcterms:modified xsi:type="dcterms:W3CDTF">2024-01-12T14:58:41Z</dcterms:modified>
</cp:coreProperties>
</file>